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57" r:id="rId4"/>
    <p:sldId id="262" r:id="rId5"/>
    <p:sldId id="263" r:id="rId6"/>
    <p:sldId id="265" r:id="rId7"/>
    <p:sldId id="264" r:id="rId8"/>
    <p:sldId id="266" r:id="rId9"/>
    <p:sldId id="269" r:id="rId10"/>
    <p:sldId id="268" r:id="rId11"/>
    <p:sldId id="267" r:id="rId1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1021" autoAdjust="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9A7DF20-D324-412A-B4EA-3D4828E04391}" type="datetimeFigureOut">
              <a:rPr lang="he-IL" smtClean="0"/>
              <a:t>כ"ב/אדר ב/תשפ"ב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FBE42E-995E-4700-9CCD-149AFBBF9C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7438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BE42E-995E-4700-9CCD-149AFBBF9C81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1057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BE42E-995E-4700-9CCD-149AFBBF9C81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0309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BE42E-995E-4700-9CCD-149AFBBF9C81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2695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BE42E-995E-4700-9CCD-149AFBBF9C81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2613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1DBA09D-B6FD-4B4E-8830-49DDE8B46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ACBDBD3-A052-44DC-94B8-D8BCA4997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E2127F8-0C65-4C1C-92D0-AC69EC42F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C005-D83D-4C96-B361-F76F415BC977}" type="datetimeFigureOut">
              <a:rPr lang="he-IL" smtClean="0"/>
              <a:t>כ"ב/אדר ב/תשפ"ב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9E3DF09-2AFC-403A-9228-614265DFD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27F9E1C-C871-4EFA-9DC3-33DD3408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AB10-125B-401F-866A-9AC03BC51EF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353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9B26C44-EBCC-4D5F-9FEA-21F4ED13A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7A368C9-F983-4B25-B9F1-FB51BC497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1A35399-9409-4F4A-B811-415AFC0E8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C005-D83D-4C96-B361-F76F415BC977}" type="datetimeFigureOut">
              <a:rPr lang="he-IL" smtClean="0"/>
              <a:t>כ"ב/אדר ב/תשפ"ב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E6AE116-D502-4EEF-86DC-5C7FEF83D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82EF1FA-D3F4-443D-A90B-9C81CFB9E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AB10-125B-401F-866A-9AC03BC51EF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3706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128AFFA4-598E-46EF-BA2E-5AAE0277A8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A6589E3-C82C-419A-ABF6-747B7154F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330DA75-E28E-498F-AEFE-7D173CF6E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C005-D83D-4C96-B361-F76F415BC977}" type="datetimeFigureOut">
              <a:rPr lang="he-IL" smtClean="0"/>
              <a:t>כ"ב/אדר ב/תשפ"ב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2FEB811-E83A-470A-922A-9CF353897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D166BAD-F131-4A7F-B1C8-A71CE450A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AB10-125B-401F-866A-9AC03BC51EF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339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5B00AFA-ED15-48CC-B97E-0F6F4B2F3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BB8AFCA-6396-40AA-99FE-D5F6D840E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A4BA22B-55D5-47E8-9688-CF29F56EA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C005-D83D-4C96-B361-F76F415BC977}" type="datetimeFigureOut">
              <a:rPr lang="he-IL" smtClean="0"/>
              <a:t>כ"ב/אדר ב/תשפ"ב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99AC1FF-B93F-4C95-A6A4-13BD106AB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238BD83-201F-4924-BFF8-FD625243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AB10-125B-401F-866A-9AC03BC51EF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607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D12E002-1076-4C5C-A54B-3865BB1DC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498398B-6872-40DD-AE63-0E12C17D4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C674DBC-A5CB-4BE6-8AEF-2B042520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C005-D83D-4C96-B361-F76F415BC977}" type="datetimeFigureOut">
              <a:rPr lang="he-IL" smtClean="0"/>
              <a:t>כ"ב/אדר ב/תשפ"ב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8BDAA91-73DF-4470-B3E4-49D1D918D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390300F-97D7-408B-B897-8086B6A9C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AB10-125B-401F-866A-9AC03BC51EF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709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02EFF7D-CD13-418C-99D8-3414FB7ED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35F9476-02EF-4909-AAC1-874EA0B1B7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1D47DB9-B3AE-43D4-A332-55E78E3D7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90DDB23-EE94-4B01-9254-F44929E2E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C005-D83D-4C96-B361-F76F415BC977}" type="datetimeFigureOut">
              <a:rPr lang="he-IL" smtClean="0"/>
              <a:t>כ"ב/אדר ב/תשפ"ב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2C93595-7BFB-4E61-872C-8AB9B7EE3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0C5CBEA-6D40-4EB5-8EE9-E52CE0231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AB10-125B-401F-866A-9AC03BC51EF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396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E5C5A2A-E6E5-4674-AA76-A0ADC7CE9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D41B339-36E8-4355-8C37-56E604ED8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5B82E6D-C424-465F-BCCF-B4D800CC5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656F98BC-8385-42A1-ADE0-EF155A1C18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73DB7AB5-4778-4CEE-B150-7A9C519F6A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7AC59176-0419-4095-84C0-32C5C2028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C005-D83D-4C96-B361-F76F415BC977}" type="datetimeFigureOut">
              <a:rPr lang="he-IL" smtClean="0"/>
              <a:t>כ"ב/אדר ב/תשפ"ב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F4E86693-C492-4CDA-A8A1-53B02B92E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D933A95A-1989-4AE7-BCA7-D7A7B1878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AB10-125B-401F-866A-9AC03BC51EF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1069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1B2CF9F-0CE7-47A3-84D2-DC0029DCC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2B7AF36C-A68A-4C59-8FF4-3311802D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C005-D83D-4C96-B361-F76F415BC977}" type="datetimeFigureOut">
              <a:rPr lang="he-IL" smtClean="0"/>
              <a:t>כ"ב/אדר ב/תשפ"ב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B0DB4D1-8834-47AC-9612-6E2CAAD59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0BE3884-EFF8-4CD9-BFC3-2B907DBF7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AB10-125B-401F-866A-9AC03BC51EF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144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66D18B78-BE7C-4715-8773-6219FEC2A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C005-D83D-4C96-B361-F76F415BC977}" type="datetimeFigureOut">
              <a:rPr lang="he-IL" smtClean="0"/>
              <a:t>כ"ב/אדר ב/תשפ"ב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72D272B2-C0E3-4E35-839B-B8F160E6B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275E5D3-189C-4C67-A7C3-B0B0C92B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AB10-125B-401F-866A-9AC03BC51EF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922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C9EF734-4625-46A7-9D7B-842E0BC8F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AE749D3-1045-4AAD-9D00-F123C695F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379D2C5-352A-44CB-974F-9DCAE70C4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84D1F11-6EEC-4048-8D77-6A5D6DE19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C005-D83D-4C96-B361-F76F415BC977}" type="datetimeFigureOut">
              <a:rPr lang="he-IL" smtClean="0"/>
              <a:t>כ"ב/אדר ב/תשפ"ב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B57C586-9454-4B09-98D9-9A5B810AF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C4C94F8-AA96-4F0E-8597-9028D60D2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AB10-125B-401F-866A-9AC03BC51EF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474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660D7DF-9A7D-483A-899C-CD0DE7DE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215C0A89-DA8B-4BD7-842F-B68CBFC1C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E2FDA4A-6E4F-4280-B4E8-891F8FC4E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6FA1097-8D25-45E1-BE47-1A1D072CB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C005-D83D-4C96-B361-F76F415BC977}" type="datetimeFigureOut">
              <a:rPr lang="he-IL" smtClean="0"/>
              <a:t>כ"ב/אדר ב/תשפ"ב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65BEF09-3DEB-4B86-9773-2C274F27C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B4C98A3-0A85-4463-BFE6-0D6F87634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AB10-125B-401F-866A-9AC03BC51EF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776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1CF37A77-AE06-491F-A18E-F5B4A049D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1144CC5-DFBD-435D-952B-0F1B47139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C03DD60-AFB7-4C52-96DE-2DBC510848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BC005-D83D-4C96-B361-F76F415BC977}" type="datetimeFigureOut">
              <a:rPr lang="he-IL" smtClean="0"/>
              <a:t>כ"ב/אדר ב/תשפ"ב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12731B6-48A7-411B-9FDA-5E38D0D41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9B44747-6832-432D-95A7-BC7A4C7AB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CAB10-125B-401F-866A-9AC03BC51EF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702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png"/><Relationship Id="rId18" Type="http://schemas.openxmlformats.org/officeDocument/2006/relationships/image" Target="../media/image15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1.png"/><Relationship Id="rId17" Type="http://schemas.microsoft.com/office/2007/relationships/hdphoto" Target="../media/hdphoto3.wdp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microsoft.com/office/2007/relationships/hdphoto" Target="../media/hdphoto1.wdp"/><Relationship Id="rId5" Type="http://schemas.openxmlformats.org/officeDocument/2006/relationships/image" Target="../media/image5.jpeg"/><Relationship Id="rId1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 descr="תמונה שמכילה טקסט, צרור, שונה, כמה&#10;&#10;התיאור נוצר באופן אוטומטי">
            <a:extLst>
              <a:ext uri="{FF2B5EF4-FFF2-40B4-BE49-F238E27FC236}">
                <a16:creationId xmlns:a16="http://schemas.microsoft.com/office/drawing/2014/main" id="{580330E2-D816-489C-AC26-650FDC8F7E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75"/>
          <a:stretch/>
        </p:blipFill>
        <p:spPr>
          <a:xfrm>
            <a:off x="84842" y="10"/>
            <a:ext cx="12107158" cy="6857990"/>
          </a:xfrm>
          <a:prstGeom prst="rect">
            <a:avLst/>
          </a:prstGeom>
        </p:spPr>
      </p:pic>
      <p:sp>
        <p:nvSpPr>
          <p:cNvPr id="21" name="Rectangle 18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1D71024E-42B0-45C6-8D5D-C759BC79C14E}"/>
              </a:ext>
            </a:extLst>
          </p:cNvPr>
          <p:cNvSpPr/>
          <p:nvPr/>
        </p:nvSpPr>
        <p:spPr>
          <a:xfrm>
            <a:off x="2370579" y="1708105"/>
            <a:ext cx="6995121" cy="280076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כשידע וקריאה נפגשים</a:t>
            </a:r>
          </a:p>
        </p:txBody>
      </p:sp>
    </p:spTree>
    <p:extLst>
      <p:ext uri="{BB962C8B-B14F-4D97-AF65-F5344CB8AC3E}">
        <p14:creationId xmlns:p14="http://schemas.microsoft.com/office/powerpoint/2010/main" val="2193742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תוכן 2">
            <a:extLst>
              <a:ext uri="{FF2B5EF4-FFF2-40B4-BE49-F238E27FC236}">
                <a16:creationId xmlns:a16="http://schemas.microsoft.com/office/drawing/2014/main" id="{98C76DCA-3A8A-4B27-ADD3-3624777F8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4492"/>
            <a:ext cx="11892235" cy="1237707"/>
          </a:xfrm>
        </p:spPr>
        <p:txBody>
          <a:bodyPr>
            <a:normAutofit/>
          </a:bodyPr>
          <a:lstStyle/>
          <a:p>
            <a:pPr marL="0" indent="-457200">
              <a:lnSpc>
                <a:spcPct val="150000"/>
              </a:lnSpc>
            </a:pPr>
            <a:r>
              <a:rPr lang="he-IL" sz="2000" dirty="0"/>
              <a:t>קרב מוחות  (שלב מתקדם) – מאתגרים את הקריאה, מיומנות של שאילת שאלות ורכישת ידע עולם. </a:t>
            </a:r>
          </a:p>
        </p:txBody>
      </p:sp>
      <p:sp>
        <p:nvSpPr>
          <p:cNvPr id="7" name="כותרת 1">
            <a:extLst>
              <a:ext uri="{FF2B5EF4-FFF2-40B4-BE49-F238E27FC236}">
                <a16:creationId xmlns:a16="http://schemas.microsoft.com/office/drawing/2014/main" id="{BA30051E-E635-43A2-ABC0-DC9CA601DE1C}"/>
              </a:ext>
            </a:extLst>
          </p:cNvPr>
          <p:cNvSpPr txBox="1">
            <a:spLocks/>
          </p:cNvSpPr>
          <p:nvPr/>
        </p:nvSpPr>
        <p:spPr>
          <a:xfrm>
            <a:off x="838200" y="1"/>
            <a:ext cx="10515600" cy="823248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רעיונות למשחקים ופעילויות</a:t>
            </a:r>
            <a:endParaRPr lang="he-IL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1" name="תמונה 10" descr="תמונה שמכילה שולחן, קומה, עץ, רהיטים&#10;&#10;התיאור נוצר באופן אוטומטי">
            <a:extLst>
              <a:ext uri="{FF2B5EF4-FFF2-40B4-BE49-F238E27FC236}">
                <a16:creationId xmlns:a16="http://schemas.microsoft.com/office/drawing/2014/main" id="{834E8020-1ED7-47EA-86D8-4BE28B239F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400" y="2600112"/>
            <a:ext cx="6137069" cy="4091379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681F1741-9039-4C88-B74A-A51F66068A8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8196" y="1584388"/>
            <a:ext cx="5265874" cy="510710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תיבת טקסט 218">
            <a:extLst>
              <a:ext uri="{FF2B5EF4-FFF2-40B4-BE49-F238E27FC236}">
                <a16:creationId xmlns:a16="http://schemas.microsoft.com/office/drawing/2014/main" id="{11085E27-3FE1-4B8F-8539-2EA4CC7A63A1}"/>
              </a:ext>
            </a:extLst>
          </p:cNvPr>
          <p:cNvSpPr txBox="1"/>
          <p:nvPr/>
        </p:nvSpPr>
        <p:spPr>
          <a:xfrm>
            <a:off x="6098197" y="3829825"/>
            <a:ext cx="5265874" cy="286166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he-I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1. מערבבים את כל הכרטיסיות ושמים בערימה אחת.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he-I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2. שולפים כרטיסיה ומנסחים שאלה לשחקן שמולנו.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he-I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תשובה נכונה מזכה בנקודה, וכעת התור עובר לשחקן השני.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he-I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4. מי שצובר 10 נקודות ראשון מנצח.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895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24BF3F35-EC7D-4900-AC84-1572E54D9521}"/>
              </a:ext>
            </a:extLst>
          </p:cNvPr>
          <p:cNvSpPr txBox="1">
            <a:spLocks/>
          </p:cNvSpPr>
          <p:nvPr/>
        </p:nvSpPr>
        <p:spPr>
          <a:xfrm>
            <a:off x="838200" y="1"/>
            <a:ext cx="10515600" cy="823248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אז מה אני למדתי מהתהליך?</a:t>
            </a:r>
            <a:endParaRPr lang="he-IL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31443AB-E590-4D45-9B91-B59E47789CD0}"/>
              </a:ext>
            </a:extLst>
          </p:cNvPr>
          <p:cNvSpPr txBox="1"/>
          <p:nvPr/>
        </p:nvSpPr>
        <p:spPr>
          <a:xfrm>
            <a:off x="2706878" y="1025382"/>
            <a:ext cx="8858875" cy="958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/>
              <a:t>הטקסט הקצר משמש באופן יעיל ומובנה להקניה וביסוס של הקריאה. </a:t>
            </a:r>
          </a:p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98F8B0DD-BBD1-45A3-A46A-810440856C0E}"/>
              </a:ext>
            </a:extLst>
          </p:cNvPr>
          <p:cNvSpPr txBox="1"/>
          <p:nvPr/>
        </p:nvSpPr>
        <p:spPr>
          <a:xfrm>
            <a:off x="2706877" y="1529687"/>
            <a:ext cx="8858875" cy="958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/>
              <a:t>התמודדות עם טקסטים קצרים מפחיתה את החשש של התלמידים. </a:t>
            </a:r>
          </a:p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130A1A4-3425-40C3-9520-5E4005008D98}"/>
              </a:ext>
            </a:extLst>
          </p:cNvPr>
          <p:cNvSpPr txBox="1"/>
          <p:nvPr/>
        </p:nvSpPr>
        <p:spPr>
          <a:xfrm>
            <a:off x="2706876" y="2033991"/>
            <a:ext cx="8858875" cy="5043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/>
              <a:t>מאפשר תרגול וחזרות מרובות – התלמיד מצליח לראות את השיפור וחווה הצלחה</a:t>
            </a:r>
            <a:endParaRPr lang="he-IL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C6826735-E131-4F01-B759-58170666F6B1}"/>
              </a:ext>
            </a:extLst>
          </p:cNvPr>
          <p:cNvSpPr txBox="1"/>
          <p:nvPr/>
        </p:nvSpPr>
        <p:spPr>
          <a:xfrm>
            <a:off x="2706876" y="2538295"/>
            <a:ext cx="8858875" cy="5043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/>
              <a:t>שימוש בכרטיסיות הקריאה מאפשר דרך הוראה מרעננת, מזמינה – גם לנו המורות.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D6E4578F-BB99-451B-A481-6D25ABD68DE4}"/>
              </a:ext>
            </a:extLst>
          </p:cNvPr>
          <p:cNvSpPr txBox="1"/>
          <p:nvPr/>
        </p:nvSpPr>
        <p:spPr>
          <a:xfrm>
            <a:off x="2706876" y="3040776"/>
            <a:ext cx="8858875" cy="496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/>
              <a:t>דרך נוספת להעשרת ידע העולם של התלמידים.</a:t>
            </a:r>
          </a:p>
        </p:txBody>
      </p:sp>
      <p:pic>
        <p:nvPicPr>
          <p:cNvPr id="14" name="תמונה 13" descr="תמונה שמכילה טקסט, אדם, מקורה&#10;&#10;התיאור נוצר באופן אוטומטי">
            <a:extLst>
              <a:ext uri="{FF2B5EF4-FFF2-40B4-BE49-F238E27FC236}">
                <a16:creationId xmlns:a16="http://schemas.microsoft.com/office/drawing/2014/main" id="{A7280C26-A050-413C-B718-817108D376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86" y="3301705"/>
            <a:ext cx="5380802" cy="33492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217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953CC5-28EB-478B-A8EC-331E774E7CFE}"/>
              </a:ext>
            </a:extLst>
          </p:cNvPr>
          <p:cNvSpPr txBox="1"/>
          <p:nvPr/>
        </p:nvSpPr>
        <p:spPr>
          <a:xfrm>
            <a:off x="12162" y="-18229"/>
            <a:ext cx="12179838" cy="694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9EB88CAF-C1CE-4E8C-9CEB-BA854ED380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585" y="2665669"/>
            <a:ext cx="3767696" cy="3767696"/>
          </a:xfrm>
          <a:prstGeom prst="rect">
            <a:avLst/>
          </a:prstGeom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F2FDF0C3-B91D-450C-BDBA-AF2C140471E2}"/>
              </a:ext>
            </a:extLst>
          </p:cNvPr>
          <p:cNvSpPr/>
          <p:nvPr/>
        </p:nvSpPr>
        <p:spPr>
          <a:xfrm>
            <a:off x="4495404" y="-145255"/>
            <a:ext cx="28696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הסבר כללי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6AFC6F89-A949-444A-B5C1-5501E3E9B916}"/>
              </a:ext>
            </a:extLst>
          </p:cNvPr>
          <p:cNvSpPr/>
          <p:nvPr/>
        </p:nvSpPr>
        <p:spPr>
          <a:xfrm>
            <a:off x="7976679" y="2314309"/>
            <a:ext cx="28504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שישה נושאים:</a:t>
            </a:r>
          </a:p>
        </p:txBody>
      </p:sp>
      <p:pic>
        <p:nvPicPr>
          <p:cNvPr id="10" name="תמונה 9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6133A668-3DE2-44B9-81A8-D41676218A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027" y="4210944"/>
            <a:ext cx="518361" cy="447675"/>
          </a:xfrm>
          <a:prstGeom prst="rect">
            <a:avLst/>
          </a:prstGeom>
        </p:spPr>
      </p:pic>
      <p:pic>
        <p:nvPicPr>
          <p:cNvPr id="11" name="תמונה 10" descr="תמונה שמכילה טקסט, אוסף תמונות&#10;&#10;התיאור נוצר באופן אוטומטי">
            <a:extLst>
              <a:ext uri="{FF2B5EF4-FFF2-40B4-BE49-F238E27FC236}">
                <a16:creationId xmlns:a16="http://schemas.microsoft.com/office/drawing/2014/main" id="{AFEA8B46-DCDB-4329-AC38-80D8E16376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6514" y="3024191"/>
            <a:ext cx="527562" cy="471762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9BB39DBD-1E6A-44B6-8A57-4A4848D776B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027" y="3580948"/>
            <a:ext cx="521258" cy="549587"/>
          </a:xfrm>
          <a:prstGeom prst="rect">
            <a:avLst/>
          </a:prstGeom>
        </p:spPr>
      </p:pic>
      <p:pic>
        <p:nvPicPr>
          <p:cNvPr id="13" name="תמונה 12" descr="תמונה שמכילה אוסף תמונות&#10;&#10;התיאור נוצר באופן אוטומטי">
            <a:extLst>
              <a:ext uri="{FF2B5EF4-FFF2-40B4-BE49-F238E27FC236}">
                <a16:creationId xmlns:a16="http://schemas.microsoft.com/office/drawing/2014/main" id="{F1CC0D42-E8B2-40E8-AE6F-E55456BBBCC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4916" y="4748120"/>
            <a:ext cx="509160" cy="482362"/>
          </a:xfrm>
          <a:prstGeom prst="rect">
            <a:avLst/>
          </a:prstGeom>
        </p:spPr>
      </p:pic>
      <p:pic>
        <p:nvPicPr>
          <p:cNvPr id="14" name="תמונה 13" descr="תמונה שמכילה אוסף תמונות&#10;&#10;התיאור נוצר באופן אוטומטי">
            <a:extLst>
              <a:ext uri="{FF2B5EF4-FFF2-40B4-BE49-F238E27FC236}">
                <a16:creationId xmlns:a16="http://schemas.microsoft.com/office/drawing/2014/main" id="{9C8E9EC9-3118-4063-9DCE-DA6D25DB80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4916" y="5330418"/>
            <a:ext cx="509160" cy="565043"/>
          </a:xfrm>
          <a:prstGeom prst="rect">
            <a:avLst/>
          </a:prstGeom>
        </p:spPr>
      </p:pic>
      <p:pic>
        <p:nvPicPr>
          <p:cNvPr id="15" name="תמונה 14" descr="תמונה שמכילה מספריים&#10;&#10;התיאור נוצר באופן אוטומטי">
            <a:extLst>
              <a:ext uri="{FF2B5EF4-FFF2-40B4-BE49-F238E27FC236}">
                <a16:creationId xmlns:a16="http://schemas.microsoft.com/office/drawing/2014/main" id="{7401E2DD-2D36-4757-B521-2A4E8E3C2AD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4916" y="5967708"/>
            <a:ext cx="499959" cy="495009"/>
          </a:xfrm>
          <a:prstGeom prst="rect">
            <a:avLst/>
          </a:prstGeom>
        </p:spPr>
      </p:pic>
      <p:sp>
        <p:nvSpPr>
          <p:cNvPr id="16" name="מלבן 15">
            <a:extLst>
              <a:ext uri="{FF2B5EF4-FFF2-40B4-BE49-F238E27FC236}">
                <a16:creationId xmlns:a16="http://schemas.microsoft.com/office/drawing/2014/main" id="{56808BBF-5785-475E-9B98-2B46249D545A}"/>
              </a:ext>
            </a:extLst>
          </p:cNvPr>
          <p:cNvSpPr/>
          <p:nvPr/>
        </p:nvSpPr>
        <p:spPr>
          <a:xfrm>
            <a:off x="8539361" y="2995374"/>
            <a:ext cx="113524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עולם החי</a:t>
            </a: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4E40D970-6DD3-42A8-8AFC-134D0EDC6499}"/>
              </a:ext>
            </a:extLst>
          </p:cNvPr>
          <p:cNvSpPr/>
          <p:nvPr/>
        </p:nvSpPr>
        <p:spPr>
          <a:xfrm>
            <a:off x="8212266" y="3580948"/>
            <a:ext cx="17844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עולם וגאוגרפיה</a:t>
            </a: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BE6C7B42-0F65-43FC-8624-F12800E6C87E}"/>
              </a:ext>
            </a:extLst>
          </p:cNvPr>
          <p:cNvSpPr/>
          <p:nvPr/>
        </p:nvSpPr>
        <p:spPr>
          <a:xfrm>
            <a:off x="8239668" y="4215931"/>
            <a:ext cx="17363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עולם המספרים</a:t>
            </a: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9E080480-9210-4A4A-BA27-8E5D1EAC5B0B}"/>
              </a:ext>
            </a:extLst>
          </p:cNvPr>
          <p:cNvSpPr/>
          <p:nvPr/>
        </p:nvSpPr>
        <p:spPr>
          <a:xfrm>
            <a:off x="8735712" y="4738284"/>
            <a:ext cx="7537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החלל</a:t>
            </a:r>
            <a:endParaRPr lang="he-IL" sz="2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FDFBBF20-92E5-4E1F-8A6E-C23CE6CD0D90}"/>
              </a:ext>
            </a:extLst>
          </p:cNvPr>
          <p:cNvSpPr/>
          <p:nvPr/>
        </p:nvSpPr>
        <p:spPr>
          <a:xfrm>
            <a:off x="8524643" y="5412885"/>
            <a:ext cx="11993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גוף האדם</a:t>
            </a: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E8898FF3-631E-44A9-971E-D1588A41084B}"/>
              </a:ext>
            </a:extLst>
          </p:cNvPr>
          <p:cNvSpPr/>
          <p:nvPr/>
        </p:nvSpPr>
        <p:spPr>
          <a:xfrm>
            <a:off x="8147933" y="5862692"/>
            <a:ext cx="19607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הגדרות, המצאות</a:t>
            </a:r>
          </a:p>
          <a:p>
            <a:pPr algn="ctr"/>
            <a:r>
              <a:rPr lang="he-IL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ותופעות</a:t>
            </a: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8F8C0FFA-94EF-4B66-87DD-19032A060915}"/>
              </a:ext>
            </a:extLst>
          </p:cNvPr>
          <p:cNvSpPr/>
          <p:nvPr/>
        </p:nvSpPr>
        <p:spPr>
          <a:xfrm>
            <a:off x="1513327" y="4026297"/>
            <a:ext cx="28376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שלוש דרגות קושי:</a:t>
            </a:r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0C74AF8C-516E-48FE-B9A8-D6A2ED7B5616}"/>
              </a:ext>
            </a:extLst>
          </p:cNvPr>
          <p:cNvSpPr/>
          <p:nvPr/>
        </p:nvSpPr>
        <p:spPr>
          <a:xfrm>
            <a:off x="1909420" y="4737383"/>
            <a:ext cx="169629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1-170 רמה קלה</a:t>
            </a:r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E20F1894-3AB9-4B29-B975-BA1BAED637C0}"/>
              </a:ext>
            </a:extLst>
          </p:cNvPr>
          <p:cNvSpPr/>
          <p:nvPr/>
        </p:nvSpPr>
        <p:spPr>
          <a:xfrm>
            <a:off x="1606140" y="5335549"/>
            <a:ext cx="222208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171-322 רמה בינונית</a:t>
            </a:r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1C23906E-C9B3-4A55-B81A-60D8BE9ABB08}"/>
              </a:ext>
            </a:extLst>
          </p:cNvPr>
          <p:cNvSpPr/>
          <p:nvPr/>
        </p:nvSpPr>
        <p:spPr>
          <a:xfrm>
            <a:off x="1749464" y="5959852"/>
            <a:ext cx="200407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323-365 רמה קשה</a:t>
            </a:r>
          </a:p>
        </p:txBody>
      </p:sp>
      <p:sp>
        <p:nvSpPr>
          <p:cNvPr id="26" name="אליפסה 25">
            <a:extLst>
              <a:ext uri="{FF2B5EF4-FFF2-40B4-BE49-F238E27FC236}">
                <a16:creationId xmlns:a16="http://schemas.microsoft.com/office/drawing/2014/main" id="{6DD62A2E-7ECD-48D5-8378-96C7468F729B}"/>
              </a:ext>
            </a:extLst>
          </p:cNvPr>
          <p:cNvSpPr/>
          <p:nvPr/>
        </p:nvSpPr>
        <p:spPr>
          <a:xfrm>
            <a:off x="4335053" y="5652413"/>
            <a:ext cx="673100" cy="6841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27" name="תמונה 26">
            <a:extLst>
              <a:ext uri="{FF2B5EF4-FFF2-40B4-BE49-F238E27FC236}">
                <a16:creationId xmlns:a16="http://schemas.microsoft.com/office/drawing/2014/main" id="{51EC6064-152E-4122-BB55-63D9C0FD22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2420" y="4713165"/>
            <a:ext cx="376573" cy="414735"/>
          </a:xfrm>
          <a:prstGeom prst="rect">
            <a:avLst/>
          </a:prstGeom>
        </p:spPr>
      </p:pic>
      <p:pic>
        <p:nvPicPr>
          <p:cNvPr id="28" name="תמונה 27">
            <a:extLst>
              <a:ext uri="{FF2B5EF4-FFF2-40B4-BE49-F238E27FC236}">
                <a16:creationId xmlns:a16="http://schemas.microsoft.com/office/drawing/2014/main" id="{11FE6C41-AF15-480B-8563-D3E0E6B334D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0000" l="6250" r="87500">
                        <a14:foregroundMark x1="75000" y1="60000" x2="25000" y2="70000"/>
                        <a14:foregroundMark x1="37500" y1="20000" x2="37500" y2="20000"/>
                        <a14:foregroundMark x1="31250" y1="20000" x2="31250" y2="20000"/>
                        <a14:foregroundMark x1="37500" y1="20000" x2="37500" y2="20000"/>
                        <a14:foregroundMark x1="25000" y1="20000" x2="37500" y2="30000"/>
                        <a14:foregroundMark x1="31250" y1="20000" x2="18750" y2="10000"/>
                        <a14:foregroundMark x1="18750" y1="50000" x2="18750" y2="50000"/>
                        <a14:foregroundMark x1="25000" y1="40000" x2="25000" y2="40000"/>
                        <a14:foregroundMark x1="31250" y1="40000" x2="12500" y2="40000"/>
                        <a14:backgroundMark x1="81250" y1="10000" x2="81250" y2="10000"/>
                        <a14:backgroundMark x1="75000" y1="10000" x2="75000" y2="10000"/>
                        <a14:backgroundMark x1="68750" y1="0" x2="68750" y2="0"/>
                        <a14:backgroundMark x1="25000" y1="0" x2="25000" y2="0"/>
                        <a14:backgroundMark x1="6250" y1="20000" x2="12500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923123" y="4846476"/>
            <a:ext cx="215158" cy="148104"/>
          </a:xfrm>
          <a:prstGeom prst="rect">
            <a:avLst/>
          </a:prstGeom>
        </p:spPr>
      </p:pic>
      <p:pic>
        <p:nvPicPr>
          <p:cNvPr id="29" name="תמונה 28">
            <a:extLst>
              <a:ext uri="{FF2B5EF4-FFF2-40B4-BE49-F238E27FC236}">
                <a16:creationId xmlns:a16="http://schemas.microsoft.com/office/drawing/2014/main" id="{09AFC25B-8A80-46F8-A5FC-2AE58E90C4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800" y="5312862"/>
            <a:ext cx="376573" cy="414734"/>
          </a:xfrm>
          <a:prstGeom prst="rect">
            <a:avLst/>
          </a:prstGeom>
        </p:spPr>
      </p:pic>
      <p:pic>
        <p:nvPicPr>
          <p:cNvPr id="30" name="תמונה 29">
            <a:extLst>
              <a:ext uri="{FF2B5EF4-FFF2-40B4-BE49-F238E27FC236}">
                <a16:creationId xmlns:a16="http://schemas.microsoft.com/office/drawing/2014/main" id="{7FEB138D-ABD4-4DB4-BC4E-CA5C027759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119" y="5401734"/>
            <a:ext cx="215158" cy="236962"/>
          </a:xfrm>
          <a:prstGeom prst="rect">
            <a:avLst/>
          </a:prstGeom>
        </p:spPr>
      </p:pic>
      <p:pic>
        <p:nvPicPr>
          <p:cNvPr id="31" name="תמונה 30">
            <a:extLst>
              <a:ext uri="{FF2B5EF4-FFF2-40B4-BE49-F238E27FC236}">
                <a16:creationId xmlns:a16="http://schemas.microsoft.com/office/drawing/2014/main" id="{97B7F253-F480-4BDC-920B-916A4102F1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2420" y="5937147"/>
            <a:ext cx="376573" cy="414734"/>
          </a:xfrm>
          <a:prstGeom prst="rect">
            <a:avLst/>
          </a:prstGeom>
        </p:spPr>
      </p:pic>
      <p:pic>
        <p:nvPicPr>
          <p:cNvPr id="32" name="תמונה 31">
            <a:extLst>
              <a:ext uri="{FF2B5EF4-FFF2-40B4-BE49-F238E27FC236}">
                <a16:creationId xmlns:a16="http://schemas.microsoft.com/office/drawing/2014/main" id="{B34AD04B-0DC8-4158-9B6B-7C0F8AB374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951" y="6082628"/>
            <a:ext cx="205084" cy="223501"/>
          </a:xfrm>
          <a:prstGeom prst="rect">
            <a:avLst/>
          </a:prstGeom>
        </p:spPr>
      </p:pic>
      <p:pic>
        <p:nvPicPr>
          <p:cNvPr id="33" name="תמונה 32">
            <a:extLst>
              <a:ext uri="{FF2B5EF4-FFF2-40B4-BE49-F238E27FC236}">
                <a16:creationId xmlns:a16="http://schemas.microsoft.com/office/drawing/2014/main" id="{A80A98D5-ABC4-4761-AC0C-2BA5B9E506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341" y="5996402"/>
            <a:ext cx="205084" cy="223501"/>
          </a:xfrm>
          <a:prstGeom prst="rect">
            <a:avLst/>
          </a:prstGeom>
        </p:spPr>
      </p:pic>
      <p:sp>
        <p:nvSpPr>
          <p:cNvPr id="34" name="אליפסה 33">
            <a:extLst>
              <a:ext uri="{FF2B5EF4-FFF2-40B4-BE49-F238E27FC236}">
                <a16:creationId xmlns:a16="http://schemas.microsoft.com/office/drawing/2014/main" id="{DF509391-11E6-4839-AECB-1311EB22E449}"/>
              </a:ext>
            </a:extLst>
          </p:cNvPr>
          <p:cNvSpPr/>
          <p:nvPr/>
        </p:nvSpPr>
        <p:spPr>
          <a:xfrm>
            <a:off x="7266779" y="2783222"/>
            <a:ext cx="673100" cy="6841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35" name="תמונה 34">
            <a:extLst>
              <a:ext uri="{FF2B5EF4-FFF2-40B4-BE49-F238E27FC236}">
                <a16:creationId xmlns:a16="http://schemas.microsoft.com/office/drawing/2014/main" id="{EBF38AA2-7430-4756-84CA-5ADD1EF9BE5B}"/>
              </a:ext>
            </a:extLst>
          </p:cNvPr>
          <p:cNvPicPr>
            <a:picLocks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185" l="0" r="87069">
                        <a14:foregroundMark x1="54310" y1="11245" x2="37644" y2="60843"/>
                        <a14:foregroundMark x1="37644" y1="60843" x2="37644" y2="67269"/>
                        <a14:foregroundMark x1="60632" y1="13454" x2="72126" y2="61647"/>
                        <a14:foregroundMark x1="87069" y1="76908" x2="42816" y2="79116"/>
                        <a14:foregroundMark x1="42816" y1="79116" x2="18391" y2="58434"/>
                        <a14:foregroundMark x1="34770" y1="93373" x2="30172" y2="93373"/>
                        <a14:foregroundMark x1="54885" y1="90763" x2="60057" y2="94779"/>
                        <a14:foregroundMark x1="56034" y1="3414" x2="56034" y2="3414"/>
                        <a14:foregroundMark x1="50575" y1="2410" x2="50575" y2="2410"/>
                        <a14:foregroundMark x1="52011" y1="2811" x2="52011" y2="2811"/>
                        <a14:foregroundMark x1="23276" y1="22289" x2="23563" y2="27108"/>
                        <a14:foregroundMark x1="48563" y1="88956" x2="48563" y2="88956"/>
                        <a14:foregroundMark x1="47989" y1="87149" x2="47989" y2="87149"/>
                        <a14:foregroundMark x1="47989" y1="86345" x2="47989" y2="86345"/>
                        <a14:foregroundMark x1="35632" y1="88554" x2="35632" y2="88554"/>
                        <a14:foregroundMark x1="35632" y1="87751" x2="35632" y2="87751"/>
                        <a14:foregroundMark x1="35920" y1="86546" x2="35920" y2="86546"/>
                        <a14:foregroundMark x1="42529" y1="88956" x2="42529" y2="88956"/>
                        <a14:foregroundMark x1="42241" y1="87952" x2="42241" y2="87952"/>
                        <a14:foregroundMark x1="45115" y1="86546" x2="45115" y2="86546"/>
                        <a14:backgroundMark x1="30747" y1="88554" x2="30747" y2="88554"/>
                        <a14:backgroundMark x1="44828" y1="88353" x2="44828" y2="88353"/>
                        <a14:backgroundMark x1="46552" y1="87952" x2="46552" y2="87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4400" y="4574330"/>
            <a:ext cx="1677600" cy="2354400"/>
          </a:xfrm>
          <a:prstGeom prst="rect">
            <a:avLst/>
          </a:prstGeom>
        </p:spPr>
      </p:pic>
      <p:grpSp>
        <p:nvGrpSpPr>
          <p:cNvPr id="36" name="קבוצה 35">
            <a:extLst>
              <a:ext uri="{FF2B5EF4-FFF2-40B4-BE49-F238E27FC236}">
                <a16:creationId xmlns:a16="http://schemas.microsoft.com/office/drawing/2014/main" id="{4B78DEC2-3C92-4319-89DC-149619D78FA7}"/>
              </a:ext>
            </a:extLst>
          </p:cNvPr>
          <p:cNvGrpSpPr/>
          <p:nvPr/>
        </p:nvGrpSpPr>
        <p:grpSpPr>
          <a:xfrm>
            <a:off x="-43450" y="4374722"/>
            <a:ext cx="1940309" cy="2696865"/>
            <a:chOff x="-10889" y="3965890"/>
            <a:chExt cx="1853907" cy="2450040"/>
          </a:xfrm>
        </p:grpSpPr>
        <p:pic>
          <p:nvPicPr>
            <p:cNvPr id="37" name="תמונה 36">
              <a:extLst>
                <a:ext uri="{FF2B5EF4-FFF2-40B4-BE49-F238E27FC236}">
                  <a16:creationId xmlns:a16="http://schemas.microsoft.com/office/drawing/2014/main" id="{1785E695-D078-453B-90DE-44B9ADBF2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4813" b="92781" l="3887" r="89753">
                          <a14:foregroundMark x1="61837" y1="8556" x2="61484" y2="11765"/>
                          <a14:foregroundMark x1="65724" y1="6150" x2="62544" y2="5080"/>
                          <a14:foregroundMark x1="9541" y1="65508" x2="9541" y2="70321"/>
                          <a14:foregroundMark x1="3887" y1="67112" x2="5300" y2="68182"/>
                          <a14:foregroundMark x1="89753" y1="82888" x2="89753" y2="82888"/>
                          <a14:foregroundMark x1="67845" y1="89305" x2="67845" y2="927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889" y="3965890"/>
              <a:ext cx="1853907" cy="2450040"/>
            </a:xfrm>
            <a:prstGeom prst="rect">
              <a:avLst/>
            </a:prstGeom>
          </p:spPr>
        </p:pic>
        <p:pic>
          <p:nvPicPr>
            <p:cNvPr id="38" name="תמונה 37" descr="תמונה שמכילה טקסט&#10;&#10;התיאור נוצר באופן אוטומטי">
              <a:extLst>
                <a:ext uri="{FF2B5EF4-FFF2-40B4-BE49-F238E27FC236}">
                  <a16:creationId xmlns:a16="http://schemas.microsoft.com/office/drawing/2014/main" id="{75BDC7CC-C0E0-45BD-9E24-A1B0ABAA3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337" y="4373421"/>
              <a:ext cx="348668" cy="412960"/>
            </a:xfrm>
            <a:prstGeom prst="rect">
              <a:avLst/>
            </a:prstGeom>
          </p:spPr>
        </p:pic>
      </p:grp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7F63A858-C93E-471B-8092-46B0A6F5E23D}"/>
              </a:ext>
            </a:extLst>
          </p:cNvPr>
          <p:cNvSpPr txBox="1"/>
          <p:nvPr/>
        </p:nvSpPr>
        <p:spPr>
          <a:xfrm>
            <a:off x="2029808" y="503885"/>
            <a:ext cx="8858875" cy="4630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365 כרטיסיות ידע מנוקדות ומעוצבות עבור ילדים – כרטיסיה לכל יום בשנה</a:t>
            </a:r>
          </a:p>
        </p:txBody>
      </p:sp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BC4D2A97-D554-44D5-9ED7-5145F49B5753}"/>
              </a:ext>
            </a:extLst>
          </p:cNvPr>
          <p:cNvSpPr txBox="1"/>
          <p:nvPr/>
        </p:nvSpPr>
        <p:spPr>
          <a:xfrm>
            <a:off x="5732585" y="1583401"/>
            <a:ext cx="5176659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למידה ופיתוח של כישורים, סקרנות ומיומנויות</a:t>
            </a:r>
          </a:p>
        </p:txBody>
      </p:sp>
      <p:sp>
        <p:nvSpPr>
          <p:cNvPr id="55" name="תיבת טקסט 54">
            <a:extLst>
              <a:ext uri="{FF2B5EF4-FFF2-40B4-BE49-F238E27FC236}">
                <a16:creationId xmlns:a16="http://schemas.microsoft.com/office/drawing/2014/main" id="{8E72D035-24FF-4798-BB6B-34EC4E6DE711}"/>
              </a:ext>
            </a:extLst>
          </p:cNvPr>
          <p:cNvSpPr txBox="1"/>
          <p:nvPr/>
        </p:nvSpPr>
        <p:spPr>
          <a:xfrm>
            <a:off x="6310911" y="838941"/>
            <a:ext cx="4588052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מגוון רחב של תחומי ידע  </a:t>
            </a:r>
          </a:p>
        </p:txBody>
      </p:sp>
      <p:sp>
        <p:nvSpPr>
          <p:cNvPr id="56" name="תיבת טקסט 55">
            <a:extLst>
              <a:ext uri="{FF2B5EF4-FFF2-40B4-BE49-F238E27FC236}">
                <a16:creationId xmlns:a16="http://schemas.microsoft.com/office/drawing/2014/main" id="{C5446A04-3CE2-4695-AA26-3A0F5B698C2F}"/>
              </a:ext>
            </a:extLst>
          </p:cNvPr>
          <p:cNvSpPr txBox="1"/>
          <p:nvPr/>
        </p:nvSpPr>
        <p:spPr>
          <a:xfrm>
            <a:off x="888023" y="1203423"/>
            <a:ext cx="10010941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תרגול כישורי קריאה וניסוח שאלות בעזרת מגוון משחקים אפשריים</a:t>
            </a:r>
          </a:p>
        </p:txBody>
      </p:sp>
    </p:spTree>
    <p:extLst>
      <p:ext uri="{BB962C8B-B14F-4D97-AF65-F5344CB8AC3E}">
        <p14:creationId xmlns:p14="http://schemas.microsoft.com/office/powerpoint/2010/main" val="10562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34" grpId="0" animBg="1"/>
      <p:bldP spid="43" grpId="0"/>
      <p:bldP spid="45" grpId="0"/>
      <p:bldP spid="55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3397AAF2-3FC1-4B25-A3E1-2AA1A32F9B41}"/>
              </a:ext>
            </a:extLst>
          </p:cNvPr>
          <p:cNvSpPr txBox="1"/>
          <p:nvPr/>
        </p:nvSpPr>
        <p:spPr>
          <a:xfrm>
            <a:off x="3987089" y="0"/>
            <a:ext cx="421782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דוגמאות לכרטיסיות בוקר טוב</a:t>
            </a:r>
          </a:p>
        </p:txBody>
      </p:sp>
      <p:pic>
        <p:nvPicPr>
          <p:cNvPr id="6" name="תמונה 5" descr="תמונה שמכילה טקסט, לוח ציור&#10;&#10;התיאור נוצר באופן אוטומטי">
            <a:extLst>
              <a:ext uri="{FF2B5EF4-FFF2-40B4-BE49-F238E27FC236}">
                <a16:creationId xmlns:a16="http://schemas.microsoft.com/office/drawing/2014/main" id="{7D1EA8EF-6D1C-48D1-BF7D-38F9FFD52C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060" y="690355"/>
            <a:ext cx="3055325" cy="3060000"/>
          </a:xfrm>
          <a:prstGeom prst="rect">
            <a:avLst/>
          </a:prstGeom>
        </p:spPr>
      </p:pic>
      <p:pic>
        <p:nvPicPr>
          <p:cNvPr id="8" name="תמונה 7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037AE42B-EDD1-436B-813F-35B67EC7AC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615" y="690355"/>
            <a:ext cx="3041385" cy="3060000"/>
          </a:xfrm>
          <a:prstGeom prst="rect">
            <a:avLst/>
          </a:prstGeom>
        </p:spPr>
      </p:pic>
      <p:pic>
        <p:nvPicPr>
          <p:cNvPr id="11" name="תמונה 10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CD7F9960-D89C-4EEE-AF19-2BAD3CBCB3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2000" y="690355"/>
            <a:ext cx="3060000" cy="3060000"/>
          </a:xfrm>
          <a:prstGeom prst="rect">
            <a:avLst/>
          </a:prstGeom>
        </p:spPr>
      </p:pic>
      <p:pic>
        <p:nvPicPr>
          <p:cNvPr id="15" name="תמונה 1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E71408D2-6C50-4927-8D9D-675C6BA0F52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9944" y="3798000"/>
            <a:ext cx="3050671" cy="3060000"/>
          </a:xfrm>
          <a:prstGeom prst="rect">
            <a:avLst/>
          </a:prstGeom>
        </p:spPr>
      </p:pic>
      <p:pic>
        <p:nvPicPr>
          <p:cNvPr id="25" name="תמונה 2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140F451B-81CA-4813-B78B-9E3438B1DB8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708" y="3798000"/>
            <a:ext cx="3055335" cy="3060000"/>
          </a:xfrm>
          <a:prstGeom prst="rect">
            <a:avLst/>
          </a:prstGeom>
        </p:spPr>
      </p:pic>
      <p:pic>
        <p:nvPicPr>
          <p:cNvPr id="35" name="תמונה 3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11E7F09E-8096-43B1-B1B2-A79DAAB80FF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2820" y="3798000"/>
            <a:ext cx="3055321" cy="3060000"/>
          </a:xfrm>
          <a:prstGeom prst="rect">
            <a:avLst/>
          </a:prstGeom>
        </p:spPr>
      </p:pic>
      <p:pic>
        <p:nvPicPr>
          <p:cNvPr id="39" name="תמונה 38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9DA12BE3-2BF2-40BC-8A3D-7B6E9212BFB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0355"/>
            <a:ext cx="3060000" cy="306000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0F57C5B3-756A-4B15-A60C-49DD8B1833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6847" y="3798000"/>
            <a:ext cx="3085457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4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7B9A774C-5D12-4631-81CE-E533EEE3A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61533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1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אופנות מרכזית קריאה</a:t>
            </a:r>
            <a:br>
              <a:rPr lang="he-IL" dirty="0"/>
            </a:br>
            <a:r>
              <a:rPr lang="he-IL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מטרות: </a:t>
            </a:r>
            <a:r>
              <a:rPr lang="he-IL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הוראה וביסוס קריאה, </a:t>
            </a:r>
            <a:br>
              <a:rPr lang="he-IL" sz="3100" dirty="0"/>
            </a:br>
            <a:r>
              <a:rPr lang="he-IL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הבנת הרובד הגלוי, שאילת שאלות הרחבת ידע עולם   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283EF72-FC72-421A-B404-37442C2265C3}"/>
              </a:ext>
            </a:extLst>
          </p:cNvPr>
          <p:cNvSpPr txBox="1"/>
          <p:nvPr/>
        </p:nvSpPr>
        <p:spPr>
          <a:xfrm>
            <a:off x="431801" y="1327553"/>
            <a:ext cx="11440090" cy="958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/>
              <a:t>הוראת הקריאה וביסוסה היא אתגר עבורנו ועבור התלמידים</a:t>
            </a:r>
          </a:p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5C7578E-F09B-4E51-B9D7-41A326E5A594}"/>
              </a:ext>
            </a:extLst>
          </p:cNvPr>
          <p:cNvSpPr txBox="1"/>
          <p:nvPr/>
        </p:nvSpPr>
        <p:spPr>
          <a:xfrm>
            <a:off x="2463800" y="1831858"/>
            <a:ext cx="9408090" cy="958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למידת </a:t>
            </a:r>
            <a:r>
              <a:rPr lang="he-IL" sz="2000" dirty="0"/>
              <a:t>זה חדש ... קשה... מאתגר... מלחיץ... מזמן חוויית כישלון וחווית הצלחה....</a:t>
            </a:r>
          </a:p>
          <a:p>
            <a:pPr algn="just">
              <a:lnSpc>
                <a:spcPct val="150000"/>
              </a:lnSpc>
            </a:pPr>
            <a:r>
              <a:rPr lang="he-IL" sz="2000" dirty="0"/>
              <a:t>      מצריך מאמץ קוגניטיבי...דורש מוטיבציה ורצון... </a:t>
            </a:r>
            <a:endParaRPr lang="he-IL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02053BC-593D-475E-952B-1333F2BE0558}"/>
              </a:ext>
            </a:extLst>
          </p:cNvPr>
          <p:cNvSpPr txBox="1"/>
          <p:nvPr/>
        </p:nvSpPr>
        <p:spPr>
          <a:xfrm>
            <a:off x="3013015" y="2814430"/>
            <a:ext cx="8858875" cy="496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/>
              <a:t>כשזה מצליח זו חוויה של יצירה </a:t>
            </a:r>
            <a:r>
              <a:rPr lang="he-IL" sz="2000" dirty="0" err="1"/>
              <a:t>וכשלא</a:t>
            </a:r>
            <a:r>
              <a:rPr lang="he-IL" sz="2000" dirty="0"/>
              <a:t>?</a:t>
            </a:r>
            <a:endParaRPr lang="he-IL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9081BF7B-6134-4A77-B244-ABFD65D957F7}"/>
              </a:ext>
            </a:extLst>
          </p:cNvPr>
          <p:cNvSpPr txBox="1"/>
          <p:nvPr/>
        </p:nvSpPr>
        <p:spPr>
          <a:xfrm>
            <a:off x="1210734" y="3318735"/>
            <a:ext cx="10661156" cy="496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/>
              <a:t>קשיים של תלמידים מתקשים בקריאה מתבטאים </a:t>
            </a:r>
            <a:r>
              <a:rPr lang="he-IL" sz="2000" b="1" dirty="0"/>
              <a:t>בהימנעות, חשש ולעיתים פגיעה בתחושת המסוגלות</a:t>
            </a:r>
            <a:endParaRPr lang="he-IL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4369202F-712E-4D48-857D-400AC10209C6}"/>
              </a:ext>
            </a:extLst>
          </p:cNvPr>
          <p:cNvSpPr txBox="1"/>
          <p:nvPr/>
        </p:nvSpPr>
        <p:spPr>
          <a:xfrm>
            <a:off x="2463800" y="3846952"/>
            <a:ext cx="9408088" cy="1420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/>
              <a:t>קשיים בקריאה משליכים על פניות רגשית ועל המוטיבציה להתמודד עם הטקסט הכתוב, </a:t>
            </a:r>
          </a:p>
          <a:p>
            <a:pPr>
              <a:lnSpc>
                <a:spcPct val="150000"/>
              </a:lnSpc>
            </a:pPr>
            <a:r>
              <a:rPr lang="he-IL" sz="2000" dirty="0"/>
              <a:t>       ליישם אסטרטגיות לקריאה ולהפיק מיידע (הקשב מופנה לפענוח ופחות להבנה) </a:t>
            </a:r>
          </a:p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B21CC10B-4961-46B2-AB83-B416386C6B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718" y="4343948"/>
            <a:ext cx="2795297" cy="24277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420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7B9A774C-5D12-4631-81CE-E533EEE3A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23248"/>
          </a:xfrm>
        </p:spPr>
        <p:txBody>
          <a:bodyPr>
            <a:normAutofit/>
          </a:bodyPr>
          <a:lstStyle/>
          <a:p>
            <a:pPr algn="ctr"/>
            <a:r>
              <a:rPr lang="he-IL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ערכת קריאה חווייתית ומעשירה </a:t>
            </a:r>
            <a:endParaRPr lang="he-IL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5C7578E-F09B-4E51-B9D7-41A326E5A594}"/>
              </a:ext>
            </a:extLst>
          </p:cNvPr>
          <p:cNvSpPr txBox="1"/>
          <p:nvPr/>
        </p:nvSpPr>
        <p:spPr>
          <a:xfrm>
            <a:off x="2125131" y="931575"/>
            <a:ext cx="9408090" cy="496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dirty="0"/>
              <a:t>כאשר הקריאה מזמינה, מעניינת, קצרה ולא מפחידה התלמידים מגויסים יותר ללמידה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02053BC-593D-475E-952B-1333F2BE0558}"/>
              </a:ext>
            </a:extLst>
          </p:cNvPr>
          <p:cNvSpPr txBox="1"/>
          <p:nvPr/>
        </p:nvSpPr>
        <p:spPr>
          <a:xfrm>
            <a:off x="2674342" y="1451647"/>
            <a:ext cx="88588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u="sng" dirty="0"/>
              <a:t>רעיונות לשימוש בכרטיסיות:</a:t>
            </a:r>
          </a:p>
          <a:p>
            <a:r>
              <a:rPr lang="he-IL" sz="2000" dirty="0"/>
              <a:t>   1. תרגול צלילים וביסוסם (בהתאם לתוכנית העבודה הכיתתית והמיפויים)</a:t>
            </a:r>
          </a:p>
          <a:p>
            <a:r>
              <a:rPr lang="he-IL" sz="2000" dirty="0"/>
              <a:t>   </a:t>
            </a:r>
            <a:r>
              <a:rPr lang="he-IL" sz="2000" b="1" dirty="0"/>
              <a:t>לדוגמא: תרגול חולם </a:t>
            </a:r>
            <a:endParaRPr lang="he-IL" sz="2000" b="1" dirty="0">
              <a:solidFill>
                <a:srgbClr val="FF0000"/>
              </a:solidFill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9081BF7B-6134-4A77-B244-ABFD65D957F7}"/>
              </a:ext>
            </a:extLst>
          </p:cNvPr>
          <p:cNvSpPr txBox="1"/>
          <p:nvPr/>
        </p:nvSpPr>
        <p:spPr>
          <a:xfrm>
            <a:off x="692644" y="5801516"/>
            <a:ext cx="1066115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חיזוק שטף הקריאה – משחקים שונים עם מספר כרטיסיות מאפשרים </a:t>
            </a:r>
            <a:r>
              <a:rPr lang="he-IL" sz="2000" dirty="0" err="1"/>
              <a:t>חזרתיות</a:t>
            </a:r>
            <a:r>
              <a:rPr lang="he-IL" sz="2000" dirty="0"/>
              <a:t>, תרגול ועבודה מותאמת לחיזוק השטף בקבוצת מורה או בזמן עבודה עצמאית (ילדים יכולים לבחור את הקלפים, להקריא אחד לשני המורה יכולה להקליט ולעבוד עם התלמידים ועוד) </a:t>
            </a:r>
          </a:p>
        </p:txBody>
      </p:sp>
      <p:sp>
        <p:nvSpPr>
          <p:cNvPr id="10" name="כותרת 1">
            <a:extLst>
              <a:ext uri="{FF2B5EF4-FFF2-40B4-BE49-F238E27FC236}">
                <a16:creationId xmlns:a16="http://schemas.microsoft.com/office/drawing/2014/main" id="{9939FD5D-9C45-45D8-81FF-08CFA2E1BC3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B9744E12-F474-44E5-B4F2-7FCC80825812}"/>
              </a:ext>
            </a:extLst>
          </p:cNvPr>
          <p:cNvGrpSpPr/>
          <p:nvPr/>
        </p:nvGrpSpPr>
        <p:grpSpPr>
          <a:xfrm>
            <a:off x="1162498" y="2510192"/>
            <a:ext cx="9721447" cy="3248442"/>
            <a:chOff x="917098" y="2467310"/>
            <a:chExt cx="9721447" cy="3248442"/>
          </a:xfrm>
        </p:grpSpPr>
        <p:pic>
          <p:nvPicPr>
            <p:cNvPr id="5" name="תמונה 4" descr="תמונה שמכילה טקסט, ציפור&#10;&#10;התיאור נוצר באופן אוטומטי">
              <a:extLst>
                <a:ext uri="{FF2B5EF4-FFF2-40B4-BE49-F238E27FC236}">
                  <a16:creationId xmlns:a16="http://schemas.microsoft.com/office/drawing/2014/main" id="{E3A29D53-4F80-4BF9-BCA0-780E88B70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098" y="2467310"/>
              <a:ext cx="3242265" cy="3247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תמונה 11" descr="תמונה שמכילה טקסט, לוח ציור&#10;&#10;התיאור נוצר באופן אוטומטי">
              <a:extLst>
                <a:ext uri="{FF2B5EF4-FFF2-40B4-BE49-F238E27FC236}">
                  <a16:creationId xmlns:a16="http://schemas.microsoft.com/office/drawing/2014/main" id="{01941BDC-227F-4200-80A0-53219F63F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52777" y="2467310"/>
              <a:ext cx="3247200" cy="3247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תמונה 15" descr="תמונה שמכילה טקסט, לוח ציור&#10;&#10;התיאור נוצר באופן אוטומטי">
              <a:extLst>
                <a:ext uri="{FF2B5EF4-FFF2-40B4-BE49-F238E27FC236}">
                  <a16:creationId xmlns:a16="http://schemas.microsoft.com/office/drawing/2014/main" id="{8504EBFC-EFA6-4E6C-AFC4-B265F5131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9977" y="2467310"/>
              <a:ext cx="3238568" cy="32484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1789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9069A824-0335-4FBF-A357-47FE09DDC3DE}"/>
              </a:ext>
            </a:extLst>
          </p:cNvPr>
          <p:cNvSpPr txBox="1"/>
          <p:nvPr/>
        </p:nvSpPr>
        <p:spPr>
          <a:xfrm>
            <a:off x="2751667" y="1043253"/>
            <a:ext cx="9247223" cy="958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/>
              <a:t>הכרטיסיות מאפשרות שימוש באותן </a:t>
            </a:r>
            <a:r>
              <a:rPr lang="he-IL" sz="2000" dirty="0" err="1"/>
              <a:t>פרקטיקות</a:t>
            </a:r>
            <a:r>
              <a:rPr lang="he-IL" sz="2000" dirty="0"/>
              <a:t> הוראה בהן אנו משתמשות בטקסט ארוך</a:t>
            </a:r>
          </a:p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2E84478-EAC1-453B-B6B3-7D5426697AC3}"/>
              </a:ext>
            </a:extLst>
          </p:cNvPr>
          <p:cNvSpPr txBox="1"/>
          <p:nvPr/>
        </p:nvSpPr>
        <p:spPr>
          <a:xfrm>
            <a:off x="3140014" y="1547558"/>
            <a:ext cx="8858875" cy="958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/>
              <a:t>התמודדות עם מילים ארוכות ושאינן מוכרות</a:t>
            </a:r>
          </a:p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EEC88CE8-D8A9-4D34-8130-8BB5F12201A9}"/>
              </a:ext>
            </a:extLst>
          </p:cNvPr>
          <p:cNvSpPr txBox="1"/>
          <p:nvPr/>
        </p:nvSpPr>
        <p:spPr>
          <a:xfrm>
            <a:off x="2150533" y="2051862"/>
            <a:ext cx="9848355" cy="5043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בחירת ידע – </a:t>
            </a:r>
            <a:r>
              <a:rPr lang="he-IL" sz="2000" dirty="0"/>
              <a:t>העשרת אוצר מילים:</a:t>
            </a:r>
            <a:endParaRPr lang="he-IL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כותרת 1">
            <a:extLst>
              <a:ext uri="{FF2B5EF4-FFF2-40B4-BE49-F238E27FC236}">
                <a16:creationId xmlns:a16="http://schemas.microsoft.com/office/drawing/2014/main" id="{D5840877-98C2-48F3-8CB2-B7F1C09D6779}"/>
              </a:ext>
            </a:extLst>
          </p:cNvPr>
          <p:cNvSpPr txBox="1">
            <a:spLocks/>
          </p:cNvSpPr>
          <p:nvPr/>
        </p:nvSpPr>
        <p:spPr>
          <a:xfrm>
            <a:off x="838200" y="1"/>
            <a:ext cx="10515600" cy="823248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ערכת קריאה חווייתית ומעשירה </a:t>
            </a:r>
            <a:endParaRPr lang="he-IL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6" name="תמונה 5" descr="תמונה שמכילה טקסט, לוח ציור&#10;&#10;התיאור נוצר באופן אוטומטי">
            <a:extLst>
              <a:ext uri="{FF2B5EF4-FFF2-40B4-BE49-F238E27FC236}">
                <a16:creationId xmlns:a16="http://schemas.microsoft.com/office/drawing/2014/main" id="{5CB39EC6-04C5-4346-917A-2B481CC7B5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478" y="2894874"/>
            <a:ext cx="216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תמונה 15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06BA9A68-42EB-4663-B824-51D110DB6D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1874" y="4379426"/>
            <a:ext cx="2169939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תמונה 12" descr="תמונה שמכילה טקסט, יונק&#10;&#10;התיאור נוצר באופן אוטומטי">
            <a:extLst>
              <a:ext uri="{FF2B5EF4-FFF2-40B4-BE49-F238E27FC236}">
                <a16:creationId xmlns:a16="http://schemas.microsoft.com/office/drawing/2014/main" id="{16FB626A-091D-4F44-A366-1AD05B168A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008" y="4388134"/>
            <a:ext cx="2156702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תמונה 18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2223033F-A652-41BB-A0C5-83BF23BB562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0905" y="4388134"/>
            <a:ext cx="2163303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תמונה 20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015A5982-68E1-49AA-BC71-E3B56B62264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403" y="2894874"/>
            <a:ext cx="2146849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093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CA6B049E-71EC-4188-8331-AD70A052DD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951" y="2582697"/>
            <a:ext cx="11770098" cy="4275301"/>
          </a:xfrm>
          <a:prstGeom prst="rect">
            <a:avLst/>
          </a:prstGeom>
        </p:spPr>
      </p:pic>
      <p:sp>
        <p:nvSpPr>
          <p:cNvPr id="4" name="כותרת 1">
            <a:extLst>
              <a:ext uri="{FF2B5EF4-FFF2-40B4-BE49-F238E27FC236}">
                <a16:creationId xmlns:a16="http://schemas.microsoft.com/office/drawing/2014/main" id="{015948DA-E415-45F1-9C69-B141BA91B616}"/>
              </a:ext>
            </a:extLst>
          </p:cNvPr>
          <p:cNvSpPr txBox="1">
            <a:spLocks/>
          </p:cNvSpPr>
          <p:nvPr/>
        </p:nvSpPr>
        <p:spPr>
          <a:xfrm>
            <a:off x="838200" y="1"/>
            <a:ext cx="10515600" cy="823248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רעיונות למשחקים ופעילויות</a:t>
            </a:r>
            <a:endParaRPr lang="he-IL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32CACB6-C8C1-49AF-94B3-91566BB60AFC}"/>
              </a:ext>
            </a:extLst>
          </p:cNvPr>
          <p:cNvSpPr txBox="1"/>
          <p:nvPr/>
        </p:nvSpPr>
        <p:spPr>
          <a:xfrm>
            <a:off x="423814" y="847601"/>
            <a:ext cx="11488751" cy="958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/>
              <a:t>קוראים ויוצרים – התלמידים קוראים ויוצרים בעקבות המידע שקראו (ציור, פלסטלינה </a:t>
            </a:r>
            <a:r>
              <a:rPr lang="he-IL" sz="2000" dirty="0" err="1"/>
              <a:t>וכו</a:t>
            </a:r>
            <a:r>
              <a:rPr lang="he-IL" sz="2000" dirty="0"/>
              <a:t>) </a:t>
            </a:r>
          </a:p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91E6DCC-276D-4F7E-BAFD-A709748378D5}"/>
              </a:ext>
            </a:extLst>
          </p:cNvPr>
          <p:cNvSpPr txBox="1"/>
          <p:nvPr/>
        </p:nvSpPr>
        <p:spPr>
          <a:xfrm>
            <a:off x="279435" y="1460929"/>
            <a:ext cx="11633130" cy="1420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כדי לייצר את ההקשר לקריאה משמעותית המורה יכולה לשאול מספר שאלות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    רפלקטיביות: מה אפשר לכם להכין את היצירה? איך ידעתם מה לעשות ואיך לעשות? </a:t>
            </a:r>
          </a:p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2" name="תמונה 21" descr="תמונה שמכילה לוח ציור&#10;&#10;התיאור נוצר באופן אוטומטי">
            <a:extLst>
              <a:ext uri="{FF2B5EF4-FFF2-40B4-BE49-F238E27FC236}">
                <a16:creationId xmlns:a16="http://schemas.microsoft.com/office/drawing/2014/main" id="{B640D6E4-E17E-4751-99DE-F2510A730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667" y="2685831"/>
            <a:ext cx="2638425" cy="1990725"/>
          </a:xfrm>
          <a:prstGeom prst="rect">
            <a:avLst/>
          </a:prstGeom>
        </p:spPr>
      </p:pic>
      <p:pic>
        <p:nvPicPr>
          <p:cNvPr id="25" name="תמונה 2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989CDD84-649B-440E-BD3D-FC81A7D75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925" y="4418728"/>
            <a:ext cx="3019425" cy="2362200"/>
          </a:xfrm>
          <a:prstGeom prst="rect">
            <a:avLst/>
          </a:prstGeom>
        </p:spPr>
      </p:pic>
      <p:pic>
        <p:nvPicPr>
          <p:cNvPr id="32" name="תמונה 31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CD1E5F52-59E6-4D38-960D-6AF0AD363A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478" y="4533898"/>
            <a:ext cx="2114550" cy="2324100"/>
          </a:xfrm>
          <a:prstGeom prst="rect">
            <a:avLst/>
          </a:prstGeom>
        </p:spPr>
      </p:pic>
      <p:pic>
        <p:nvPicPr>
          <p:cNvPr id="28" name="תמונה 27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713ECB33-1D5F-45F5-9FE7-5C3321C251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03"/>
          <a:stretch/>
        </p:blipFill>
        <p:spPr>
          <a:xfrm>
            <a:off x="1719104" y="2600895"/>
            <a:ext cx="3981450" cy="181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3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F904BD4A-FBAC-4C39-9233-ACE442C354ED}"/>
              </a:ext>
            </a:extLst>
          </p:cNvPr>
          <p:cNvSpPr txBox="1">
            <a:spLocks/>
          </p:cNvSpPr>
          <p:nvPr/>
        </p:nvSpPr>
        <p:spPr>
          <a:xfrm>
            <a:off x="838200" y="1"/>
            <a:ext cx="10515600" cy="823248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רעיונות למשחקים ופעילויות</a:t>
            </a:r>
            <a:endParaRPr lang="he-IL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32626F6-6A0B-4271-9920-740A66773D9A}"/>
              </a:ext>
            </a:extLst>
          </p:cNvPr>
          <p:cNvSpPr txBox="1"/>
          <p:nvPr/>
        </p:nvSpPr>
        <p:spPr>
          <a:xfrm>
            <a:off x="1530473" y="884939"/>
            <a:ext cx="9996835" cy="496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/>
              <a:t>הכרטיסיות מקדמות תרגולה קריאה יחדיו ובאופן מהנה: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9EC68A6E-6231-4202-AAB9-E7444BC3C8D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700" y="1940622"/>
            <a:ext cx="5219701" cy="39648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תיבת טקסט 229">
            <a:extLst>
              <a:ext uri="{FF2B5EF4-FFF2-40B4-BE49-F238E27FC236}">
                <a16:creationId xmlns:a16="http://schemas.microsoft.com/office/drawing/2014/main" id="{ACA7CB78-5095-4C2E-B84B-039EB48EE46A}"/>
              </a:ext>
            </a:extLst>
          </p:cNvPr>
          <p:cNvSpPr txBox="1"/>
          <p:nvPr/>
        </p:nvSpPr>
        <p:spPr>
          <a:xfrm>
            <a:off x="6248401" y="1940621"/>
            <a:ext cx="5297402" cy="396487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he-I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משרטטים לוח של 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X</a:t>
            </a:r>
            <a:r>
              <a:rPr lang="he-I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</a:t>
            </a:r>
            <a:r>
              <a:rPr lang="he-I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השחקנים יסומנו על ידי צד קידמי ואחורי של הכרטיסיות. 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he-I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בכל תור שחקן שולף כרטיסיה אקראית ומקריא אותה בקול רם.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he-I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במידה והקריא את הכל נכונה, יכול למקם כרטיסיה זו על לוח ה-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X</a:t>
            </a:r>
            <a:r>
              <a:rPr lang="he-I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</a:t>
            </a:r>
            <a:r>
              <a:rPr lang="he-I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he-I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הראשון לייצר רצף של שלוש כרטיסיות מנצח.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תיבת טקסט 241">
            <a:extLst>
              <a:ext uri="{FF2B5EF4-FFF2-40B4-BE49-F238E27FC236}">
                <a16:creationId xmlns:a16="http://schemas.microsoft.com/office/drawing/2014/main" id="{36521DF0-9613-44A9-87FC-9FB83AD3ACCC}"/>
              </a:ext>
            </a:extLst>
          </p:cNvPr>
          <p:cNvSpPr txBox="1"/>
          <p:nvPr/>
        </p:nvSpPr>
        <p:spPr>
          <a:xfrm>
            <a:off x="1639803" y="1406973"/>
            <a:ext cx="9906000" cy="44577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457200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X</a:t>
            </a:r>
            <a:r>
              <a:rPr lang="he-IL" sz="2000" dirty="0"/>
              <a:t> קריאה – משחק ה-</a:t>
            </a:r>
            <a:r>
              <a:rPr lang="en-US" sz="2000" dirty="0"/>
              <a:t>OX</a:t>
            </a:r>
            <a:r>
              <a:rPr lang="he-IL" sz="2000" dirty="0"/>
              <a:t> בגרסה המקדמת קריאה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74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06BB7756-32B1-4650-B9E5-3E6DB3A818A5}"/>
              </a:ext>
            </a:extLst>
          </p:cNvPr>
          <p:cNvGrpSpPr/>
          <p:nvPr/>
        </p:nvGrpSpPr>
        <p:grpSpPr>
          <a:xfrm>
            <a:off x="1417353" y="3108320"/>
            <a:ext cx="5198761" cy="3178208"/>
            <a:chOff x="1417353" y="3108320"/>
            <a:chExt cx="5198761" cy="3178208"/>
          </a:xfrm>
        </p:grpSpPr>
        <p:pic>
          <p:nvPicPr>
            <p:cNvPr id="13" name="תמונה 12">
              <a:extLst>
                <a:ext uri="{FF2B5EF4-FFF2-40B4-BE49-F238E27FC236}">
                  <a16:creationId xmlns:a16="http://schemas.microsoft.com/office/drawing/2014/main" id="{2CC784AF-7445-4C28-BCFC-BB152D25C3FE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427" y="3108320"/>
              <a:ext cx="5195687" cy="31782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תיבת טקסט 23">
              <a:extLst>
                <a:ext uri="{FF2B5EF4-FFF2-40B4-BE49-F238E27FC236}">
                  <a16:creationId xmlns:a16="http://schemas.microsoft.com/office/drawing/2014/main" id="{FAA8FF2A-BB23-4EDF-90E8-71CAB9138C68}"/>
                </a:ext>
              </a:extLst>
            </p:cNvPr>
            <p:cNvSpPr txBox="1"/>
            <p:nvPr/>
          </p:nvSpPr>
          <p:spPr>
            <a:xfrm>
              <a:off x="1417353" y="4202108"/>
              <a:ext cx="4095424" cy="2084420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tabLst>
                  <a:tab pos="126365" algn="l"/>
                  <a:tab pos="457200" algn="l"/>
                </a:tabLst>
              </a:pPr>
              <a:r>
                <a:rPr lang="he-IL" sz="1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ea typeface="Times New Roman" panose="02020603050405020304" pitchFamily="18" charset="0"/>
                  <a:cs typeface="Arial" panose="020B0604020202020204" pitchFamily="34" charset="0"/>
                </a:rPr>
                <a:t>4. במידה והשחקנית הצליחה לנחש נכונה, היא מקבלת את הכרטיסיה ומקריאה את הסבר הכרטיסייה והתור מתחלף. שחקן שהפסיד כרטיס, לוקח כרטיס נוסף מערימת הכרטיסיות.</a:t>
              </a:r>
              <a:endParaRPr lang="he-IL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endParaRPr>
            </a:p>
            <a:p>
              <a:pPr algn="just">
                <a:lnSpc>
                  <a:spcPct val="107000"/>
                </a:lnSpc>
                <a:tabLst>
                  <a:tab pos="126365" algn="l"/>
                  <a:tab pos="457200" algn="l"/>
                </a:tabLst>
              </a:pPr>
              <a:r>
                <a:rPr lang="he-IL" sz="1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cs typeface="Arial" panose="020B0604020202020204" pitchFamily="34" charset="0"/>
                </a:rPr>
                <a:t>5. כל שלישיית כרטיסיות עם דמיון מזכה בנקודה, לאורך כל המשחק כל שחקן צריך להיות עם חמש כרטיסיות לפחות בידיו.</a:t>
              </a:r>
              <a:endPara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  <a:tabLst>
                  <a:tab pos="126365" algn="l"/>
                  <a:tab pos="457200" algn="l"/>
                </a:tabLst>
              </a:pPr>
              <a:r>
                <a:rPr lang="he-IL" sz="1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cs typeface="Arial" panose="020B0604020202020204" pitchFamily="34" charset="0"/>
                </a:rPr>
                <a:t>6. הראשונה שהצליחה להרכיב 3 שלשות כרטיסיות בעלי קשר מנצחת.</a:t>
              </a:r>
              <a:endPara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endParaRPr>
            </a:p>
          </p:txBody>
        </p:sp>
      </p:grp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6655" y="2389406"/>
            <a:ext cx="11892235" cy="1237707"/>
          </a:xfrm>
        </p:spPr>
        <p:txBody>
          <a:bodyPr>
            <a:normAutofit/>
          </a:bodyPr>
          <a:lstStyle/>
          <a:p>
            <a:pPr marL="0" indent="-457200">
              <a:lnSpc>
                <a:spcPct val="150000"/>
              </a:lnSpc>
            </a:pPr>
            <a:r>
              <a:rPr lang="he-IL" sz="2000" dirty="0"/>
              <a:t>משחק ההקשרים – קריאה, מיון והכללה ערימה של בע"ח, חלל, בני אדם, מדינות</a:t>
            </a:r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F904BD4A-FBAC-4C39-9233-ACE442C354ED}"/>
              </a:ext>
            </a:extLst>
          </p:cNvPr>
          <p:cNvSpPr txBox="1">
            <a:spLocks/>
          </p:cNvSpPr>
          <p:nvPr/>
        </p:nvSpPr>
        <p:spPr>
          <a:xfrm>
            <a:off x="838200" y="1"/>
            <a:ext cx="10515600" cy="823248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רעיונות למשחקים ופעילויות</a:t>
            </a:r>
            <a:endParaRPr lang="he-IL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32626F6-6A0B-4271-9920-740A66773D9A}"/>
              </a:ext>
            </a:extLst>
          </p:cNvPr>
          <p:cNvSpPr txBox="1"/>
          <p:nvPr/>
        </p:nvSpPr>
        <p:spPr>
          <a:xfrm>
            <a:off x="2002055" y="822099"/>
            <a:ext cx="9996835" cy="496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/>
              <a:t>הכרטיסיות מקדמות שאילת שאלות: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CF9FFF8-BD4D-4DE0-83DD-FA3FEF6D769B}"/>
              </a:ext>
            </a:extLst>
          </p:cNvPr>
          <p:cNvSpPr txBox="1"/>
          <p:nvPr/>
        </p:nvSpPr>
        <p:spPr>
          <a:xfrm>
            <a:off x="1895400" y="1298954"/>
            <a:ext cx="9996835" cy="958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000" dirty="0">
                <a:solidFill>
                  <a:srgbClr val="FF0000"/>
                </a:solidFill>
              </a:rPr>
              <a:t>איך? מדוע? כיצד? באיזה אופן? </a:t>
            </a:r>
          </a:p>
          <a:p>
            <a:pPr algn="ctr">
              <a:lnSpc>
                <a:spcPct val="150000"/>
              </a:lnSpc>
            </a:pPr>
            <a:r>
              <a:rPr lang="he-IL" sz="2000" dirty="0">
                <a:solidFill>
                  <a:srgbClr val="FF0000"/>
                </a:solidFill>
              </a:rPr>
              <a:t>מה? האם? מתי? היכן</a:t>
            </a:r>
            <a:r>
              <a:rPr lang="he-IL" sz="2000">
                <a:solidFill>
                  <a:srgbClr val="FF0000"/>
                </a:solidFill>
              </a:rPr>
              <a:t>? </a:t>
            </a:r>
            <a:endParaRPr lang="he-IL" sz="2000" dirty="0"/>
          </a:p>
        </p:txBody>
      </p: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2B4C8C55-267F-4C94-AFBD-56B081B5F3D4}"/>
              </a:ext>
            </a:extLst>
          </p:cNvPr>
          <p:cNvGrpSpPr/>
          <p:nvPr/>
        </p:nvGrpSpPr>
        <p:grpSpPr>
          <a:xfrm>
            <a:off x="5512778" y="3108320"/>
            <a:ext cx="5924340" cy="3178208"/>
            <a:chOff x="5512778" y="3108320"/>
            <a:chExt cx="5924340" cy="3178208"/>
          </a:xfrm>
        </p:grpSpPr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id="{C89A6E33-E65B-4D6D-8C54-E21EF53568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16114" y="3108320"/>
              <a:ext cx="4821004" cy="3178208"/>
            </a:xfrm>
            <a:prstGeom prst="rect">
              <a:avLst/>
            </a:prstGeom>
          </p:spPr>
        </p:pic>
        <p:sp>
          <p:nvSpPr>
            <p:cNvPr id="11" name="תיבת טקסט 21">
              <a:extLst>
                <a:ext uri="{FF2B5EF4-FFF2-40B4-BE49-F238E27FC236}">
                  <a16:creationId xmlns:a16="http://schemas.microsoft.com/office/drawing/2014/main" id="{DA3896D4-FC5D-4ADE-908C-15595799D9C0}"/>
                </a:ext>
              </a:extLst>
            </p:cNvPr>
            <p:cNvSpPr txBox="1"/>
            <p:nvPr/>
          </p:nvSpPr>
          <p:spPr>
            <a:xfrm>
              <a:off x="5512778" y="3108320"/>
              <a:ext cx="5912044" cy="1920880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just" rtl="1">
                <a:lnSpc>
                  <a:spcPct val="107000"/>
                </a:lnSpc>
                <a:tabLst>
                  <a:tab pos="126365" algn="l"/>
                  <a:tab pos="457200" algn="l"/>
                </a:tabLst>
              </a:pPr>
              <a:r>
                <a:rPr lang="he-IL" sz="1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cs typeface="Arial" panose="020B0604020202020204" pitchFamily="34" charset="0"/>
                </a:rPr>
                <a:t>1. מערבבים את הכרטיסיות, ומחלקים לכל השחקנים חמש כרטיסיות. </a:t>
              </a:r>
              <a:endPara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endParaRPr>
            </a:p>
            <a:p>
              <a:pPr lvl="0" algn="just" rtl="1">
                <a:lnSpc>
                  <a:spcPct val="107000"/>
                </a:lnSpc>
                <a:tabLst>
                  <a:tab pos="126365" algn="l"/>
                  <a:tab pos="457200" algn="l"/>
                </a:tabLst>
              </a:pPr>
              <a:r>
                <a:rPr lang="he-IL" sz="1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cs typeface="Arial" panose="020B0604020202020204" pitchFamily="34" charset="0"/>
                </a:rPr>
                <a:t>2. המטרה לייצר שלשות של כרטיסיות עם קשר כלשהו.</a:t>
              </a:r>
              <a:endPara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endParaRPr>
            </a:p>
            <a:p>
              <a:pPr lvl="0" algn="just" rtl="1">
                <a:lnSpc>
                  <a:spcPct val="107000"/>
                </a:lnSpc>
                <a:tabLst>
                  <a:tab pos="126365" algn="l"/>
                  <a:tab pos="457200" algn="l"/>
                </a:tabLst>
              </a:pPr>
              <a:r>
                <a:rPr lang="he-IL" sz="1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cs typeface="Arial" panose="020B0604020202020204" pitchFamily="34" charset="0"/>
                </a:rPr>
                <a:t>3. כל אחד בתורו מנסה לנחש איזה כרטיסיות יש לשחקן השני בעזרת שאלה לגבי סוג הכרטיסיה, למשל: האם יש לך כרטיס של חיה? האם יש לך כרטיס בנושא מדינות? האם יש לך כרטיס הקשור בחלל?</a:t>
              </a:r>
              <a:endPara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endParaRPr>
            </a:p>
            <a:p>
              <a:pPr lvl="0" algn="just" rtl="1">
                <a:lnSpc>
                  <a:spcPct val="107000"/>
                </a:lnSpc>
                <a:tabLst>
                  <a:tab pos="126365" algn="l"/>
                  <a:tab pos="457200" algn="l"/>
                </a:tabLst>
              </a:pPr>
              <a:r>
                <a:rPr lang="he-IL" sz="1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cs typeface="Arial" panose="020B0604020202020204" pitchFamily="34" charset="0"/>
                </a:rPr>
                <a:t>4. במידה והשחקן הצליח לנחש נכונה, הוא מקבל את הכרטיסיות ומקריא את ההסברים, כעת התור מתחלף. שחקן שהפסיד כרטיסיות, לוקח כרטיסיות נוספות מערימת הכרטיסיות.</a:t>
              </a:r>
              <a:endPara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endParaRPr>
            </a:p>
            <a:p>
              <a:pPr lvl="0" algn="just" rtl="1">
                <a:lnSpc>
                  <a:spcPct val="107000"/>
                </a:lnSpc>
                <a:spcAft>
                  <a:spcPts val="800"/>
                </a:spcAft>
                <a:tabLst>
                  <a:tab pos="126365" algn="l"/>
                  <a:tab pos="457200" algn="l"/>
                </a:tabLst>
              </a:pPr>
              <a:r>
                <a:rPr lang="en-US" sz="1400" b="1" dirty="0">
                  <a:ln w="6604" cap="flat" cmpd="sng" algn="ctr">
                    <a:solidFill>
                      <a:srgbClr val="ED7D31"/>
                    </a:solidFill>
                    <a:prstDash val="solid"/>
                    <a:round/>
                  </a:ln>
                  <a:noFill/>
                  <a:effectLst>
                    <a:outerShdw dist="38100" dir="2700000" algn="tl">
                      <a:schemeClr val="accent2"/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just" rtl="1">
                <a:lnSpc>
                  <a:spcPct val="107000"/>
                </a:lnSpc>
                <a:spcAft>
                  <a:spcPts val="800"/>
                </a:spcAft>
                <a:tabLst>
                  <a:tab pos="126365" algn="l"/>
                </a:tabLst>
              </a:pPr>
              <a:r>
                <a:rPr lang="en-US" sz="1400" b="1" dirty="0">
                  <a:ln w="6604" cap="flat" cmpd="sng" algn="ctr">
                    <a:solidFill>
                      <a:srgbClr val="ED7D31"/>
                    </a:solidFill>
                    <a:prstDash val="solid"/>
                    <a:round/>
                  </a:ln>
                  <a:noFill/>
                  <a:effectLst>
                    <a:outerShdw dist="38100" dir="2700000" algn="tl">
                      <a:schemeClr val="accent2"/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84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729</Words>
  <Application>Microsoft Office PowerPoint</Application>
  <PresentationFormat>מסך רחב</PresentationFormat>
  <Paragraphs>78</Paragraphs>
  <Slides>11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Guttman Yad-Brush</vt:lpstr>
      <vt:lpstr>ערכת נושא Office</vt:lpstr>
      <vt:lpstr>מצגת של PowerPoint‏</vt:lpstr>
      <vt:lpstr>מצגת של PowerPoint‏</vt:lpstr>
      <vt:lpstr>מצגת של PowerPoint‏</vt:lpstr>
      <vt:lpstr>אופנות מרכזית קריאה מטרות: הוראה וביסוס קריאה,  הבנת הרובד הגלוי, שאילת שאלות הרחבת ידע עולם   </vt:lpstr>
      <vt:lpstr>ערכת קריאה חווייתית ומעשירה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d h</dc:creator>
  <cp:lastModifiedBy>d h</cp:lastModifiedBy>
  <cp:revision>65</cp:revision>
  <dcterms:created xsi:type="dcterms:W3CDTF">2021-05-31T20:19:58Z</dcterms:created>
  <dcterms:modified xsi:type="dcterms:W3CDTF">2022-03-25T16:11:09Z</dcterms:modified>
</cp:coreProperties>
</file>